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28"/>
  </p:notesMasterIdLst>
  <p:sldIdLst>
    <p:sldId id="256" r:id="rId2"/>
    <p:sldId id="541" r:id="rId3"/>
    <p:sldId id="544" r:id="rId4"/>
    <p:sldId id="545" r:id="rId5"/>
    <p:sldId id="559" r:id="rId6"/>
    <p:sldId id="546" r:id="rId7"/>
    <p:sldId id="547" r:id="rId8"/>
    <p:sldId id="548" r:id="rId9"/>
    <p:sldId id="550" r:id="rId10"/>
    <p:sldId id="551" r:id="rId11"/>
    <p:sldId id="552" r:id="rId12"/>
    <p:sldId id="553" r:id="rId13"/>
    <p:sldId id="554" r:id="rId14"/>
    <p:sldId id="555" r:id="rId15"/>
    <p:sldId id="556" r:id="rId16"/>
    <p:sldId id="557" r:id="rId17"/>
    <p:sldId id="558" r:id="rId18"/>
    <p:sldId id="591" r:id="rId19"/>
    <p:sldId id="641" r:id="rId20"/>
    <p:sldId id="642" r:id="rId21"/>
    <p:sldId id="643" r:id="rId22"/>
    <p:sldId id="647" r:id="rId23"/>
    <p:sldId id="648" r:id="rId24"/>
    <p:sldId id="644" r:id="rId25"/>
    <p:sldId id="645" r:id="rId26"/>
    <p:sldId id="646" r:id="rId27"/>
    <p:sldId id="649" r:id="rId28"/>
    <p:sldId id="650" r:id="rId29"/>
    <p:sldId id="651" r:id="rId30"/>
    <p:sldId id="652" r:id="rId31"/>
    <p:sldId id="653" r:id="rId32"/>
    <p:sldId id="654" r:id="rId33"/>
    <p:sldId id="655" r:id="rId34"/>
    <p:sldId id="656" r:id="rId35"/>
    <p:sldId id="560" r:id="rId36"/>
    <p:sldId id="565" r:id="rId37"/>
    <p:sldId id="561" r:id="rId38"/>
    <p:sldId id="562" r:id="rId39"/>
    <p:sldId id="563" r:id="rId40"/>
    <p:sldId id="692" r:id="rId41"/>
    <p:sldId id="693" r:id="rId42"/>
    <p:sldId id="694" r:id="rId43"/>
    <p:sldId id="564" r:id="rId44"/>
    <p:sldId id="566" r:id="rId45"/>
    <p:sldId id="567" r:id="rId46"/>
    <p:sldId id="568" r:id="rId47"/>
    <p:sldId id="569" r:id="rId48"/>
    <p:sldId id="575" r:id="rId49"/>
    <p:sldId id="576" r:id="rId50"/>
    <p:sldId id="571" r:id="rId51"/>
    <p:sldId id="596" r:id="rId52"/>
    <p:sldId id="597" r:id="rId53"/>
    <p:sldId id="598" r:id="rId54"/>
    <p:sldId id="599" r:id="rId55"/>
    <p:sldId id="686" r:id="rId56"/>
    <p:sldId id="687" r:id="rId57"/>
    <p:sldId id="688" r:id="rId58"/>
    <p:sldId id="689" r:id="rId59"/>
    <p:sldId id="600" r:id="rId60"/>
    <p:sldId id="593" r:id="rId61"/>
    <p:sldId id="691" r:id="rId62"/>
    <p:sldId id="601" r:id="rId63"/>
    <p:sldId id="602" r:id="rId64"/>
    <p:sldId id="683" r:id="rId65"/>
    <p:sldId id="604" r:id="rId66"/>
    <p:sldId id="632" r:id="rId67"/>
    <p:sldId id="684" r:id="rId68"/>
    <p:sldId id="634" r:id="rId69"/>
    <p:sldId id="685" r:id="rId70"/>
    <p:sldId id="635" r:id="rId71"/>
    <p:sldId id="636" r:id="rId72"/>
    <p:sldId id="637" r:id="rId73"/>
    <p:sldId id="638" r:id="rId74"/>
    <p:sldId id="639" r:id="rId75"/>
    <p:sldId id="640" r:id="rId76"/>
    <p:sldId id="573" r:id="rId77"/>
    <p:sldId id="584" r:id="rId78"/>
    <p:sldId id="577" r:id="rId79"/>
    <p:sldId id="578" r:id="rId80"/>
    <p:sldId id="579" r:id="rId81"/>
    <p:sldId id="580" r:id="rId82"/>
    <p:sldId id="581" r:id="rId83"/>
    <p:sldId id="570" r:id="rId84"/>
    <p:sldId id="582" r:id="rId85"/>
    <p:sldId id="583" r:id="rId86"/>
    <p:sldId id="572" r:id="rId87"/>
    <p:sldId id="585" r:id="rId88"/>
    <p:sldId id="586" r:id="rId89"/>
    <p:sldId id="574" r:id="rId90"/>
    <p:sldId id="587" r:id="rId91"/>
    <p:sldId id="588" r:id="rId92"/>
    <p:sldId id="589" r:id="rId93"/>
    <p:sldId id="590" r:id="rId94"/>
    <p:sldId id="625" r:id="rId95"/>
    <p:sldId id="628" r:id="rId96"/>
    <p:sldId id="629" r:id="rId97"/>
    <p:sldId id="630" r:id="rId98"/>
    <p:sldId id="627" r:id="rId99"/>
    <p:sldId id="626" r:id="rId100"/>
    <p:sldId id="592" r:id="rId101"/>
    <p:sldId id="605" r:id="rId102"/>
    <p:sldId id="658" r:id="rId103"/>
    <p:sldId id="657" r:id="rId104"/>
    <p:sldId id="659" r:id="rId105"/>
    <p:sldId id="660" r:id="rId106"/>
    <p:sldId id="661" r:id="rId107"/>
    <p:sldId id="662" r:id="rId108"/>
    <p:sldId id="663" r:id="rId109"/>
    <p:sldId id="664" r:id="rId110"/>
    <p:sldId id="666" r:id="rId111"/>
    <p:sldId id="665" r:id="rId112"/>
    <p:sldId id="667" r:id="rId113"/>
    <p:sldId id="668" r:id="rId114"/>
    <p:sldId id="669" r:id="rId115"/>
    <p:sldId id="670" r:id="rId116"/>
    <p:sldId id="673" r:id="rId117"/>
    <p:sldId id="672" r:id="rId118"/>
    <p:sldId id="674" r:id="rId119"/>
    <p:sldId id="624" r:id="rId120"/>
    <p:sldId id="676" r:id="rId121"/>
    <p:sldId id="677" r:id="rId122"/>
    <p:sldId id="679" r:id="rId123"/>
    <p:sldId id="680" r:id="rId124"/>
    <p:sldId id="681" r:id="rId125"/>
    <p:sldId id="682" r:id="rId126"/>
    <p:sldId id="549" r:id="rId1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5109B-7929-8743-89BA-471CE6310637}" v="225" dt="2022-04-27T15:55:20.9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716"/>
  </p:normalViewPr>
  <p:slideViewPr>
    <p:cSldViewPr snapToGrid="0" snapToObjects="1">
      <p:cViewPr varScale="1">
        <p:scale>
          <a:sx n="66" d="100"/>
          <a:sy n="66" d="100"/>
        </p:scale>
        <p:origin x="192"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4/27/22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20</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94</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98</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119</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4/27/22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7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Preparation</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100</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fontScale="77500" lnSpcReduction="20000"/>
          </a:bodyPr>
          <a:lstStyle/>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(16-bit mode RGB) contains 16 * 3 = 48 bits = 6 bytes.  That means there are 48 bits * 10,000,000 = 480,000,000 bits in a single 10 MP (16-bit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24440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pic>
        <p:nvPicPr>
          <p:cNvPr id="3" name="Picture 2">
            <a:extLst>
              <a:ext uri="{FF2B5EF4-FFF2-40B4-BE49-F238E27FC236}">
                <a16:creationId xmlns:a16="http://schemas.microsoft.com/office/drawing/2014/main" id="{CC09CF2C-F8FB-0E46-8140-AB8E9EEBFA5C}"/>
              </a:ext>
            </a:extLst>
          </p:cNvPr>
          <p:cNvPicPr>
            <a:picLocks noChangeAspect="1"/>
          </p:cNvPicPr>
          <p:nvPr/>
        </p:nvPicPr>
        <p:blipFill>
          <a:blip r:embed="rId2"/>
          <a:stretch>
            <a:fillRect/>
          </a:stretch>
        </p:blipFill>
        <p:spPr>
          <a:xfrm>
            <a:off x="0" y="824907"/>
            <a:ext cx="9144000" cy="4065186"/>
          </a:xfrm>
          <a:prstGeom prst="rect">
            <a:avLst/>
          </a:prstGeom>
        </p:spPr>
      </p:pic>
      <p:sp>
        <p:nvSpPr>
          <p:cNvPr id="6146" name="Rectangle 3">
            <a:extLst>
              <a:ext uri="{FF2B5EF4-FFF2-40B4-BE49-F238E27FC236}">
                <a16:creationId xmlns:a16="http://schemas.microsoft.com/office/drawing/2014/main" id="{EAA042DF-FAF2-DA4B-9FB9-A8E93FAB0389}"/>
              </a:ext>
            </a:extLst>
          </p:cNvPr>
          <p:cNvSpPr>
            <a:spLocks noGrp="1" noChangeArrowheads="1"/>
          </p:cNvSpPr>
          <p:nvPr>
            <p:ph type="body" idx="1"/>
          </p:nvPr>
        </p:nvSpPr>
        <p:spPr>
          <a:xfrm>
            <a:off x="133564" y="783961"/>
            <a:ext cx="8537825" cy="4931039"/>
          </a:xfrm>
        </p:spPr>
        <p:txBody>
          <a:bodyPr/>
          <a:lstStyle/>
          <a:p>
            <a:pPr marL="0" indent="0">
              <a:buNone/>
            </a:pPr>
            <a:endParaRPr lang="en-US" altLang="en-US" sz="1833" dirty="0">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23</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a:p>
            <a:pPr marL="0" indent="0">
              <a:buNone/>
            </a:pPr>
            <a:endParaRPr lang="en-US" dirty="0"/>
          </a:p>
          <a:p>
            <a:pPr marL="457200" indent="-457200">
              <a:buAutoNum type="arabicParenR"/>
            </a:pPr>
            <a:r>
              <a:rPr lang="en-US" dirty="0"/>
              <a:t>Creative Development(10%-13%)</a:t>
            </a:r>
          </a:p>
          <a:p>
            <a:pPr marL="457200" indent="-457200">
              <a:buAutoNum type="arabicParenR"/>
            </a:pPr>
            <a:r>
              <a:rPr lang="en-US" dirty="0"/>
              <a:t>Data(17%-22%)</a:t>
            </a:r>
          </a:p>
          <a:p>
            <a:pPr marL="457200" indent="-457200">
              <a:buAutoNum type="arabicParenR"/>
            </a:pPr>
            <a:r>
              <a:rPr lang="en-US" dirty="0"/>
              <a:t>Algorithms and Programming(30%-35%)</a:t>
            </a:r>
          </a:p>
          <a:p>
            <a:pPr marL="457200" indent="-457200">
              <a:buAutoNum type="arabicParenR"/>
            </a:pPr>
            <a:r>
              <a:rPr lang="en-US" dirty="0"/>
              <a:t>Computer Systems and Networks(11%-15%)</a:t>
            </a:r>
          </a:p>
          <a:p>
            <a:pPr marL="457200" indent="-457200">
              <a:buAutoNum type="arabicParenR"/>
            </a:pPr>
            <a:r>
              <a:rPr lang="en-US" dirty="0"/>
              <a:t>Impact of Computing(21%-26%)</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31</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dirty="0"/>
              <a:t>abstraction:</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fontScale="92500" lnSpcReduction="10000"/>
          </a:bodyPr>
          <a:lstStyle/>
          <a:p>
            <a:pPr marL="0" indent="0">
              <a:buNone/>
            </a:pPr>
            <a:r>
              <a:rPr lang="en-US" sz="2400" dirty="0"/>
              <a:t>﻿Abstraction Examples Used on the AP Exam:</a:t>
            </a:r>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dirty="0"/>
          </a:p>
          <a:p>
            <a:pPr marL="0" indent="0">
              <a:buNone/>
            </a:pPr>
            <a:r>
              <a:rPr lang="en-US" dirty="0"/>
              <a:t>﻿DISPLAY(expression) is an abstraction that is used on your AP exam to display a value of expression followed by a space. The input parameter for the DISPLAY abstraction is expression.</a:t>
            </a:r>
          </a:p>
          <a:p>
            <a:pPr marL="0" indent="0">
              <a:buNone/>
            </a:pPr>
            <a:endParaRPr lang="en-US" dirty="0"/>
          </a:p>
          <a:p>
            <a:pPr marL="0" indent="0">
              <a:buNone/>
            </a:pPr>
            <a:r>
              <a:rPr lang="en-US" dirty="0"/>
              <a:t>﻿Another abstraction used on your AP exam is RANDOM(a, b), which evaluates to a random number from a to b inclusive. The input parameters in this abstraction are a and b.</a:t>
            </a:r>
          </a:p>
          <a:p>
            <a:pPr marL="0" indent="0">
              <a:buNone/>
            </a:pPr>
            <a:endParaRPr lang="en-US" dirty="0"/>
          </a:p>
          <a:p>
            <a:pPr marL="0" indent="0">
              <a:buNone/>
            </a:pPr>
            <a:r>
              <a:rPr lang="en-US" dirty="0"/>
              <a:t>﻿An abstraction generalizes functionality with input parameters that allow software reuse. Being aware of and using multiple levels of abstractions in developing programs helps to apply available resources and tools more effectively to solve problems.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61</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65</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66</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67</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68</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69</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70</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72</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76</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94</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98</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13321</TotalTime>
  <Words>7616</Words>
  <Application>Microsoft Macintosh PowerPoint</Application>
  <PresentationFormat>On-screen Show (16:10)</PresentationFormat>
  <Paragraphs>930</Paragraphs>
  <Slides>126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Courier New</vt:lpstr>
      <vt:lpstr>Gill Sans MT</vt:lpstr>
      <vt:lpstr>Tahoma</vt:lpstr>
      <vt:lpstr>Office Theme</vt:lpstr>
      <vt:lpstr>AP Exam Preparation</vt:lpstr>
      <vt:lpstr>AP Exam</vt:lpstr>
      <vt:lpstr>Topics</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2022-04-27T15:55:28Z</dcterms:modified>
</cp:coreProperties>
</file>